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Copperplate Gothic 32 BC" charset="1" panose="020E0807020206020404"/>
      <p:regular r:id="rId18"/>
    </p:embeddedFont>
    <p:embeddedFont>
      <p:font typeface="Copperplate Gothic 32 BC Bold" charset="1" panose="020E0907020206020404"/>
      <p:regular r:id="rId19"/>
    </p:embeddedFont>
    <p:embeddedFont>
      <p:font typeface="Copperplate Gothic 32 BC Medium" charset="1" panose="020E0707020206020404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  <p:embeddedFont>
      <p:font typeface="Canva Sans Medium" charset="1" panose="020B0603030501040103"/>
      <p:regular r:id="rId25"/>
    </p:embeddedFont>
    <p:embeddedFont>
      <p:font typeface="Canva Sans Medium Italics" charset="1" panose="020B0603030501040103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Open Sans Italics" charset="1" panose="020B0606030504020204"/>
      <p:regular r:id="rId29"/>
    </p:embeddedFont>
    <p:embeddedFont>
      <p:font typeface="Open Sans Bold Italics" charset="1" panose="020B0806030504020204"/>
      <p:regular r:id="rId30"/>
    </p:embeddedFont>
    <p:embeddedFont>
      <p:font typeface="Open Sans Light" charset="1" panose="020B0306030504020204"/>
      <p:regular r:id="rId31"/>
    </p:embeddedFont>
    <p:embeddedFont>
      <p:font typeface="Open Sans Light Italics" charset="1" panose="020B0306030504020204"/>
      <p:regular r:id="rId32"/>
    </p:embeddedFont>
    <p:embeddedFont>
      <p:font typeface="Open Sans Ultra-Bold" charset="1" panose="00000000000000000000"/>
      <p:regular r:id="rId33"/>
    </p:embeddedFont>
    <p:embeddedFont>
      <p:font typeface="Open Sans Ultra-Bold Italics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60987">
            <a:off x="7990077" y="-1049427"/>
            <a:ext cx="12247371" cy="15299036"/>
            <a:chOff x="0" y="0"/>
            <a:chExt cx="3225645" cy="4029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5645" cy="4029376"/>
            </a:xfrm>
            <a:custGeom>
              <a:avLst/>
              <a:gdLst/>
              <a:ahLst/>
              <a:cxnLst/>
              <a:rect r="r" b="b" t="t" l="l"/>
              <a:pathLst>
                <a:path h="4029376" w="3225645">
                  <a:moveTo>
                    <a:pt x="0" y="0"/>
                  </a:moveTo>
                  <a:lnTo>
                    <a:pt x="3225645" y="0"/>
                  </a:lnTo>
                  <a:lnTo>
                    <a:pt x="3225645" y="4029376"/>
                  </a:lnTo>
                  <a:lnTo>
                    <a:pt x="0" y="4029376"/>
                  </a:lnTo>
                  <a:close/>
                </a:path>
              </a:pathLst>
            </a:custGeom>
            <a:solidFill>
              <a:srgbClr val="072227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1753454" y="-2935418"/>
            <a:ext cx="7561508" cy="5198537"/>
          </a:xfrm>
          <a:custGeom>
            <a:avLst/>
            <a:gdLst/>
            <a:ahLst/>
            <a:cxnLst/>
            <a:rect r="r" b="b" t="t" l="l"/>
            <a:pathLst>
              <a:path h="5198537" w="7561508">
                <a:moveTo>
                  <a:pt x="0" y="0"/>
                </a:moveTo>
                <a:lnTo>
                  <a:pt x="7561508" y="0"/>
                </a:lnTo>
                <a:lnTo>
                  <a:pt x="7561508" y="5198536"/>
                </a:lnTo>
                <a:lnTo>
                  <a:pt x="0" y="5198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059633" y="9476736"/>
            <a:ext cx="5711110" cy="1620528"/>
          </a:xfrm>
          <a:custGeom>
            <a:avLst/>
            <a:gdLst/>
            <a:ahLst/>
            <a:cxnLst/>
            <a:rect r="r" b="b" t="t" l="l"/>
            <a:pathLst>
              <a:path h="1620528" w="5711110">
                <a:moveTo>
                  <a:pt x="0" y="0"/>
                </a:moveTo>
                <a:lnTo>
                  <a:pt x="5711111" y="0"/>
                </a:lnTo>
                <a:lnTo>
                  <a:pt x="5711111" y="1620528"/>
                </a:lnTo>
                <a:lnTo>
                  <a:pt x="0" y="162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6982" y="1891927"/>
            <a:ext cx="7185817" cy="6272079"/>
          </a:xfrm>
          <a:custGeom>
            <a:avLst/>
            <a:gdLst/>
            <a:ahLst/>
            <a:cxnLst/>
            <a:rect r="r" b="b" t="t" l="l"/>
            <a:pathLst>
              <a:path h="6272079" w="7185817">
                <a:moveTo>
                  <a:pt x="0" y="0"/>
                </a:moveTo>
                <a:lnTo>
                  <a:pt x="7185817" y="0"/>
                </a:lnTo>
                <a:lnTo>
                  <a:pt x="7185817" y="6272079"/>
                </a:lnTo>
                <a:lnTo>
                  <a:pt x="0" y="6272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2250" y="2193056"/>
            <a:ext cx="6760549" cy="5900888"/>
          </a:xfrm>
          <a:custGeom>
            <a:avLst/>
            <a:gdLst/>
            <a:ahLst/>
            <a:cxnLst/>
            <a:rect r="r" b="b" t="t" l="l"/>
            <a:pathLst>
              <a:path h="5900888" w="6760549">
                <a:moveTo>
                  <a:pt x="0" y="0"/>
                </a:moveTo>
                <a:lnTo>
                  <a:pt x="6760549" y="0"/>
                </a:lnTo>
                <a:lnTo>
                  <a:pt x="6760549" y="5900888"/>
                </a:lnTo>
                <a:lnTo>
                  <a:pt x="0" y="5900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33934" y="3232515"/>
            <a:ext cx="7550529" cy="223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9"/>
              </a:lnSpc>
            </a:pPr>
            <a:r>
              <a:rPr lang="en-US" sz="7512">
                <a:solidFill>
                  <a:srgbClr val="0CC0DF"/>
                </a:solidFill>
                <a:latin typeface="Roboto Condensed Bold"/>
              </a:rPr>
              <a:t> BUCO PI:</a:t>
            </a:r>
          </a:p>
          <a:p>
            <a:pPr algn="ctr">
              <a:lnSpc>
                <a:spcPts val="8789"/>
              </a:lnSpc>
            </a:pPr>
            <a:r>
              <a:rPr lang="en-US" sz="7512">
                <a:solidFill>
                  <a:srgbClr val="0CC0DF"/>
                </a:solidFill>
                <a:latin typeface="Roboto Condensed Bold"/>
              </a:rPr>
              <a:t>BASICS AND 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58900" y="5675404"/>
            <a:ext cx="8700597" cy="35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2111">
                <a:solidFill>
                  <a:srgbClr val="AEFEFF"/>
                </a:solidFill>
                <a:latin typeface="Copperplate Gothic 32 BC"/>
              </a:rPr>
              <a:t>B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ATSTATE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U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C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USTOMIZABLE AND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O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PEN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P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LATFORM FOR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I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20809" y="7979877"/>
            <a:ext cx="2938462" cy="87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sz="2539">
                <a:solidFill>
                  <a:srgbClr val="AEFEFF"/>
                </a:solidFill>
                <a:latin typeface="DM Sans"/>
              </a:rPr>
              <a:t>Presented By:</a:t>
            </a:r>
          </a:p>
          <a:p>
            <a:pPr algn="ctr">
              <a:lnSpc>
                <a:spcPts val="3555"/>
              </a:lnSpc>
            </a:pPr>
            <a:r>
              <a:rPr lang="en-US" sz="2539">
                <a:solidFill>
                  <a:srgbClr val="AEFEFF"/>
                </a:solidFill>
                <a:latin typeface="DM Sans"/>
              </a:rPr>
              <a:t>Marc James Beltran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56311" y="7704519"/>
            <a:ext cx="27488974" cy="4105093"/>
            <a:chOff x="0" y="0"/>
            <a:chExt cx="7239895" cy="1081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081177"/>
            </a:xfrm>
            <a:custGeom>
              <a:avLst/>
              <a:gdLst/>
              <a:ahLst/>
              <a:cxnLst/>
              <a:rect r="r" b="b" t="t" l="l"/>
              <a:pathLst>
                <a:path h="1081177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081177"/>
                  </a:lnTo>
                  <a:lnTo>
                    <a:pt x="0" y="1081177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43694" y="815139"/>
            <a:ext cx="9888964" cy="5632954"/>
          </a:xfrm>
          <a:custGeom>
            <a:avLst/>
            <a:gdLst/>
            <a:ahLst/>
            <a:cxnLst/>
            <a:rect r="r" b="b" t="t" l="l"/>
            <a:pathLst>
              <a:path h="5632954" w="9888964">
                <a:moveTo>
                  <a:pt x="0" y="0"/>
                </a:moveTo>
                <a:lnTo>
                  <a:pt x="9888965" y="0"/>
                </a:lnTo>
                <a:lnTo>
                  <a:pt x="9888965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6756" y="8449550"/>
            <a:ext cx="16214488" cy="92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7"/>
              </a:lnSpc>
            </a:pPr>
            <a:r>
              <a:rPr lang="en-US" sz="6108">
                <a:solidFill>
                  <a:srgbClr val="F2F2F2"/>
                </a:solidFill>
                <a:latin typeface="Roboto Condensed Bold"/>
              </a:rPr>
              <a:t>LIVE DEMO: OLED DISPLAY CODING USING BUCO PI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56311" y="7704519"/>
            <a:ext cx="27488974" cy="4105093"/>
            <a:chOff x="0" y="0"/>
            <a:chExt cx="7239895" cy="1081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081177"/>
            </a:xfrm>
            <a:custGeom>
              <a:avLst/>
              <a:gdLst/>
              <a:ahLst/>
              <a:cxnLst/>
              <a:rect r="r" b="b" t="t" l="l"/>
              <a:pathLst>
                <a:path h="1081177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081177"/>
                  </a:lnTo>
                  <a:lnTo>
                    <a:pt x="0" y="1081177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10831" y="8480723"/>
            <a:ext cx="15466339" cy="92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7"/>
              </a:lnSpc>
            </a:pPr>
            <a:r>
              <a:rPr lang="en-US" sz="6108">
                <a:solidFill>
                  <a:srgbClr val="F2F2F2"/>
                </a:solidFill>
                <a:latin typeface="Roboto Condensed Bold"/>
              </a:rPr>
              <a:t>LIVE DEMO: WEBSERVER CODING USING BUCO PI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943694" y="815139"/>
            <a:ext cx="9888964" cy="5632954"/>
          </a:xfrm>
          <a:custGeom>
            <a:avLst/>
            <a:gdLst/>
            <a:ahLst/>
            <a:cxnLst/>
            <a:rect r="r" b="b" t="t" l="l"/>
            <a:pathLst>
              <a:path h="5632954" w="9888964">
                <a:moveTo>
                  <a:pt x="0" y="0"/>
                </a:moveTo>
                <a:lnTo>
                  <a:pt x="9888965" y="0"/>
                </a:lnTo>
                <a:lnTo>
                  <a:pt x="9888965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56311" y="7782451"/>
            <a:ext cx="27488974" cy="4105093"/>
            <a:chOff x="0" y="0"/>
            <a:chExt cx="7239895" cy="1081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081177"/>
            </a:xfrm>
            <a:custGeom>
              <a:avLst/>
              <a:gdLst/>
              <a:ahLst/>
              <a:cxnLst/>
              <a:rect r="r" b="b" t="t" l="l"/>
              <a:pathLst>
                <a:path h="1081177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081177"/>
                  </a:lnTo>
                  <a:lnTo>
                    <a:pt x="0" y="1081177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45678" y="222806"/>
            <a:ext cx="11596645" cy="7731096"/>
          </a:xfrm>
          <a:custGeom>
            <a:avLst/>
            <a:gdLst/>
            <a:ahLst/>
            <a:cxnLst/>
            <a:rect r="r" b="b" t="t" l="l"/>
            <a:pathLst>
              <a:path h="7731096" w="11596645">
                <a:moveTo>
                  <a:pt x="0" y="0"/>
                </a:moveTo>
                <a:lnTo>
                  <a:pt x="11596644" y="0"/>
                </a:lnTo>
                <a:lnTo>
                  <a:pt x="11596644" y="7731096"/>
                </a:lnTo>
                <a:lnTo>
                  <a:pt x="0" y="7731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65429" y="8433963"/>
            <a:ext cx="7645494" cy="92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7"/>
              </a:lnSpc>
            </a:pPr>
            <a:r>
              <a:rPr lang="en-US" sz="6108">
                <a:solidFill>
                  <a:srgbClr val="F2F2F2"/>
                </a:solidFill>
                <a:latin typeface="Roboto Condensed Bold"/>
              </a:rPr>
              <a:t>HANDS ON EXPERIENCE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8371" y="1611363"/>
            <a:ext cx="15771258" cy="477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78"/>
              </a:lnSpc>
            </a:pPr>
            <a:r>
              <a:rPr lang="en-US" sz="9981">
                <a:solidFill>
                  <a:srgbClr val="3DEDE8"/>
                </a:solidFill>
                <a:latin typeface="Roboto Condensed Bold"/>
              </a:rPr>
              <a:t>Congratulations! </a:t>
            </a:r>
          </a:p>
          <a:p>
            <a:pPr algn="ctr">
              <a:lnSpc>
                <a:spcPts val="8637"/>
              </a:lnSpc>
            </a:pPr>
            <a:r>
              <a:rPr lang="en-US" sz="7382">
                <a:solidFill>
                  <a:srgbClr val="3DEDE8"/>
                </a:solidFill>
                <a:latin typeface="Roboto Condensed Bold"/>
              </a:rPr>
              <a:t>You've Completed the Basics and Simple Demo for BUCO PI.</a:t>
            </a:r>
          </a:p>
          <a:p>
            <a:pPr algn="ctr">
              <a:lnSpc>
                <a:spcPts val="863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3614769" y="838948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887969" y="-8688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58541" y="-18975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18563" y="7314112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75543" y="6099058"/>
            <a:ext cx="3087094" cy="2897702"/>
          </a:xfrm>
          <a:custGeom>
            <a:avLst/>
            <a:gdLst/>
            <a:ahLst/>
            <a:cxnLst/>
            <a:rect r="r" b="b" t="t" l="l"/>
            <a:pathLst>
              <a:path h="2897702" w="3087094">
                <a:moveTo>
                  <a:pt x="0" y="0"/>
                </a:moveTo>
                <a:lnTo>
                  <a:pt x="3087094" y="0"/>
                </a:lnTo>
                <a:lnTo>
                  <a:pt x="3087094" y="2897702"/>
                </a:lnTo>
                <a:lnTo>
                  <a:pt x="0" y="2897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738496" y="6004859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068017" y="6129550"/>
            <a:ext cx="2427058" cy="2618423"/>
          </a:xfrm>
          <a:custGeom>
            <a:avLst/>
            <a:gdLst/>
            <a:ahLst/>
            <a:cxnLst/>
            <a:rect r="r" b="b" t="t" l="l"/>
            <a:pathLst>
              <a:path h="2618423" w="2427058">
                <a:moveTo>
                  <a:pt x="0" y="0"/>
                </a:moveTo>
                <a:lnTo>
                  <a:pt x="2427058" y="0"/>
                </a:lnTo>
                <a:lnTo>
                  <a:pt x="2427058" y="2618423"/>
                </a:lnTo>
                <a:lnTo>
                  <a:pt x="0" y="2618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497" t="-34366" r="-60635" b="-6689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2877" y="3798194"/>
            <a:ext cx="10262246" cy="235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4640" indent="-342320" lvl="1">
              <a:lnSpc>
                <a:spcPts val="3710"/>
              </a:lnSpc>
              <a:buFont typeface="Arial"/>
              <a:buChar char="•"/>
            </a:pPr>
            <a:r>
              <a:rPr lang="en-US" sz="3171">
                <a:solidFill>
                  <a:srgbClr val="FFFFFF"/>
                </a:solidFill>
                <a:latin typeface="Roboto Condensed"/>
              </a:rPr>
              <a:t>Introduce the basics of BUCO PI and demonstrate a simple project. </a:t>
            </a:r>
          </a:p>
          <a:p>
            <a:pPr marL="684640" indent="-342320" lvl="1">
              <a:lnSpc>
                <a:spcPts val="3710"/>
              </a:lnSpc>
              <a:buFont typeface="Arial"/>
              <a:buChar char="•"/>
            </a:pPr>
            <a:r>
              <a:rPr lang="en-US" sz="3171">
                <a:solidFill>
                  <a:srgbClr val="FFFFFF"/>
                </a:solidFill>
                <a:latin typeface="Roboto Condensed"/>
              </a:rPr>
              <a:t>By the end of this session, participants should have a foundational understanding of BUCO PI and be able to replicate the demonstrated project on their own.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58312" y="245206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OBJECTIVE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3614769" y="838948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887969" y="-8688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58541" y="-18975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518563" y="7314112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992607" cy="1678764"/>
          </a:xfrm>
          <a:custGeom>
            <a:avLst/>
            <a:gdLst/>
            <a:ahLst/>
            <a:cxnLst/>
            <a:rect r="r" b="b" t="t" l="l"/>
            <a:pathLst>
              <a:path h="1678764" w="4992607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220575"/>
            <a:ext cx="4992607" cy="1678764"/>
          </a:xfrm>
          <a:custGeom>
            <a:avLst/>
            <a:gdLst/>
            <a:ahLst/>
            <a:cxnLst/>
            <a:rect r="r" b="b" t="t" l="l"/>
            <a:pathLst>
              <a:path h="1678764" w="4992607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413689"/>
            <a:ext cx="4992607" cy="1678764"/>
          </a:xfrm>
          <a:custGeom>
            <a:avLst/>
            <a:gdLst/>
            <a:ahLst/>
            <a:cxnLst/>
            <a:rect r="r" b="b" t="t" l="l"/>
            <a:pathLst>
              <a:path h="1678764" w="4992607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0003" y="7618019"/>
            <a:ext cx="5133621" cy="1726180"/>
          </a:xfrm>
          <a:custGeom>
            <a:avLst/>
            <a:gdLst/>
            <a:ahLst/>
            <a:cxnLst/>
            <a:rect r="r" b="b" t="t" l="l"/>
            <a:pathLst>
              <a:path h="1726180" w="5133621">
                <a:moveTo>
                  <a:pt x="0" y="0"/>
                </a:moveTo>
                <a:lnTo>
                  <a:pt x="5133621" y="0"/>
                </a:lnTo>
                <a:lnTo>
                  <a:pt x="5133621" y="1726180"/>
                </a:lnTo>
                <a:lnTo>
                  <a:pt x="0" y="172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25500" y="-1396380"/>
            <a:ext cx="7703650" cy="13620139"/>
            <a:chOff x="0" y="0"/>
            <a:chExt cx="2028945" cy="35871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8945" cy="3587197"/>
            </a:xfrm>
            <a:custGeom>
              <a:avLst/>
              <a:gdLst/>
              <a:ahLst/>
              <a:cxnLst/>
              <a:rect r="r" b="b" t="t" l="l"/>
              <a:pathLst>
                <a:path h="3587197" w="2028945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6021307" y="1858557"/>
            <a:ext cx="1179099" cy="0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 rot="0">
            <a:off x="6021307" y="4059957"/>
            <a:ext cx="1179099" cy="0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6021307" y="6332242"/>
            <a:ext cx="1179099" cy="0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rot="0">
            <a:off x="6021307" y="8534830"/>
            <a:ext cx="1179099" cy="0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542254" y="5013876"/>
            <a:ext cx="10445574" cy="417823"/>
          </a:xfrm>
          <a:custGeom>
            <a:avLst/>
            <a:gdLst/>
            <a:ahLst/>
            <a:cxnLst/>
            <a:rect r="r" b="b" t="t" l="l"/>
            <a:pathLst>
              <a:path h="417823" w="10445574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13400" y="1631862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8857" y="3767206"/>
            <a:ext cx="4052293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</a:rPr>
              <a:t>Live Demo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321" y="6005535"/>
            <a:ext cx="5028986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</a:rPr>
              <a:t>Live Demo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57581" y="1414692"/>
            <a:ext cx="7903982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Parts, IO pins, Basic Application, and</a:t>
            </a:r>
          </a:p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Software &amp; Hardware Requirements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57581" y="3858979"/>
            <a:ext cx="7903982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OLED DISPLAY CODING USING BUCO PI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26277" y="6079747"/>
            <a:ext cx="7903982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WEBSERVER CODING USING BUCO PI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26277" y="8333853"/>
            <a:ext cx="7903982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CREATING YOUR OWN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8265844"/>
            <a:ext cx="5028986" cy="54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700">
                <a:solidFill>
                  <a:srgbClr val="FFFFFF"/>
                </a:solidFill>
                <a:latin typeface="Roboto Condensed"/>
              </a:rPr>
              <a:t>HANDS ON EXPERIENCE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56311" y="7704519"/>
            <a:ext cx="27488974" cy="4105093"/>
            <a:chOff x="0" y="0"/>
            <a:chExt cx="7239895" cy="1081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081177"/>
            </a:xfrm>
            <a:custGeom>
              <a:avLst/>
              <a:gdLst/>
              <a:ahLst/>
              <a:cxnLst/>
              <a:rect r="r" b="b" t="t" l="l"/>
              <a:pathLst>
                <a:path h="1081177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081177"/>
                  </a:lnTo>
                  <a:lnTo>
                    <a:pt x="0" y="1081177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8375" y="379925"/>
            <a:ext cx="17235900" cy="7131351"/>
            <a:chOff x="0" y="0"/>
            <a:chExt cx="22981200" cy="950846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40" t="0" r="23089" b="0"/>
            <a:stretch>
              <a:fillRect/>
            </a:stretch>
          </p:blipFill>
          <p:spPr>
            <a:xfrm flipH="false" flipV="false">
              <a:off x="0" y="0"/>
              <a:ext cx="11325500" cy="950846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13978" r="0" b="13978"/>
            <a:stretch>
              <a:fillRect/>
            </a:stretch>
          </p:blipFill>
          <p:spPr>
            <a:xfrm flipH="false" flipV="false">
              <a:off x="11655700" y="0"/>
              <a:ext cx="11325500" cy="458913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24025" r="0" b="24025"/>
            <a:stretch>
              <a:fillRect/>
            </a:stretch>
          </p:blipFill>
          <p:spPr>
            <a:xfrm flipH="false" flipV="false">
              <a:off x="11655700" y="4919334"/>
              <a:ext cx="11325500" cy="4589134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4832053" y="8209692"/>
            <a:ext cx="8623895" cy="133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22"/>
              </a:lnSpc>
            </a:pPr>
            <a:r>
              <a:rPr lang="en-US" sz="8908">
                <a:solidFill>
                  <a:srgbClr val="F2F2F2"/>
                </a:solidFill>
                <a:latin typeface="Roboto Condensed Bold"/>
              </a:rPr>
              <a:t>WHAT IS BUCO PI?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16622" y="-3740868"/>
            <a:ext cx="27488974" cy="5102625"/>
            <a:chOff x="0" y="0"/>
            <a:chExt cx="7239895" cy="1343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343901"/>
            </a:xfrm>
            <a:custGeom>
              <a:avLst/>
              <a:gdLst/>
              <a:ahLst/>
              <a:cxnLst/>
              <a:rect r="r" b="b" t="t" l="l"/>
              <a:pathLst>
                <a:path h="1343901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343901"/>
                  </a:lnTo>
                  <a:lnTo>
                    <a:pt x="0" y="134390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9578" y="107256"/>
            <a:ext cx="6092078" cy="94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2"/>
              </a:lnSpc>
            </a:pPr>
            <a:r>
              <a:rPr lang="en-US" sz="6292">
                <a:solidFill>
                  <a:srgbClr val="F2F2F2"/>
                </a:solidFill>
                <a:latin typeface="Roboto Condensed Bold"/>
              </a:rPr>
              <a:t>WHAT IS BUCO PI?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59393" y="3548327"/>
            <a:ext cx="14536944" cy="399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88"/>
              </a:lnSpc>
            </a:pPr>
            <a:r>
              <a:rPr lang="en-US" sz="5374">
                <a:solidFill>
                  <a:srgbClr val="F2F2F2"/>
                </a:solidFill>
                <a:latin typeface="Roboto Condensed Bold"/>
              </a:rPr>
              <a:t>The BUCO PI is a circuit board designed for various electronic projects. It offers a wide range of capabilities and can be used for creating innovative projects, including Smart devices, robotics and more.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323" y="1010811"/>
            <a:ext cx="8700597" cy="35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2111">
                <a:solidFill>
                  <a:srgbClr val="AEFEFF"/>
                </a:solidFill>
                <a:latin typeface="Copperplate Gothic 32 BC"/>
              </a:rPr>
              <a:t>B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ATSTATE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U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C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USTOMIZABLE AND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O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PEN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P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LATFORM FOR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I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OT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0042" y="1504638"/>
            <a:ext cx="25057491" cy="10698154"/>
            <a:chOff x="0" y="0"/>
            <a:chExt cx="6599504" cy="28176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99504" cy="2817621"/>
            </a:xfrm>
            <a:custGeom>
              <a:avLst/>
              <a:gdLst/>
              <a:ahLst/>
              <a:cxnLst/>
              <a:rect r="r" b="b" t="t" l="l"/>
              <a:pathLst>
                <a:path h="2817621" w="6599504">
                  <a:moveTo>
                    <a:pt x="0" y="0"/>
                  </a:moveTo>
                  <a:lnTo>
                    <a:pt x="6599504" y="0"/>
                  </a:lnTo>
                  <a:lnTo>
                    <a:pt x="6599504" y="2817621"/>
                  </a:lnTo>
                  <a:lnTo>
                    <a:pt x="0" y="281762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7866" y="2617693"/>
            <a:ext cx="7295714" cy="6547084"/>
          </a:xfrm>
          <a:custGeom>
            <a:avLst/>
            <a:gdLst/>
            <a:ahLst/>
            <a:cxnLst/>
            <a:rect r="r" b="b" t="t" l="l"/>
            <a:pathLst>
              <a:path h="6547084" w="7295714">
                <a:moveTo>
                  <a:pt x="0" y="0"/>
                </a:moveTo>
                <a:lnTo>
                  <a:pt x="7295714" y="0"/>
                </a:lnTo>
                <a:lnTo>
                  <a:pt x="7295714" y="6547084"/>
                </a:lnTo>
                <a:lnTo>
                  <a:pt x="0" y="654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87" r="0" b="-5103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99763" y="3287909"/>
            <a:ext cx="9585642" cy="4831780"/>
            <a:chOff x="0" y="0"/>
            <a:chExt cx="2524614" cy="12725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24614" cy="1272568"/>
            </a:xfrm>
            <a:custGeom>
              <a:avLst/>
              <a:gdLst/>
              <a:ahLst/>
              <a:cxnLst/>
              <a:rect r="r" b="b" t="t" l="l"/>
              <a:pathLst>
                <a:path h="1272568" w="2524614">
                  <a:moveTo>
                    <a:pt x="0" y="0"/>
                  </a:moveTo>
                  <a:lnTo>
                    <a:pt x="2524614" y="0"/>
                  </a:lnTo>
                  <a:lnTo>
                    <a:pt x="2524614" y="1272568"/>
                  </a:lnTo>
                  <a:lnTo>
                    <a:pt x="0" y="1272568"/>
                  </a:lnTo>
                  <a:close/>
                </a:path>
              </a:pathLst>
            </a:custGeom>
            <a:solidFill>
              <a:srgbClr val="5AC0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958704" y="263679"/>
            <a:ext cx="6092078" cy="94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62"/>
              </a:lnSpc>
            </a:pPr>
            <a:r>
              <a:rPr lang="en-US" sz="6292">
                <a:solidFill>
                  <a:srgbClr val="F2F2F2"/>
                </a:solidFill>
                <a:latin typeface="Roboto Condensed Bold"/>
              </a:rPr>
              <a:t>PARTS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323" y="1010811"/>
            <a:ext cx="8700597" cy="35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2111">
                <a:solidFill>
                  <a:srgbClr val="AEFEFF"/>
                </a:solidFill>
                <a:latin typeface="Copperplate Gothic 32 BC"/>
              </a:rPr>
              <a:t>B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ATSTATE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U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C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USTOMIZABLE AND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O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PEN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P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LATFORM FOR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I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866" y="107256"/>
            <a:ext cx="6092078" cy="94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2"/>
              </a:lnSpc>
            </a:pPr>
            <a:r>
              <a:rPr lang="en-US" sz="6292">
                <a:solidFill>
                  <a:srgbClr val="F2F2F2"/>
                </a:solidFill>
                <a:latin typeface="Roboto Condensed Bold"/>
              </a:rPr>
              <a:t>BUCO PI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7916" y="3658867"/>
            <a:ext cx="8929337" cy="3850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3147">
                <a:solidFill>
                  <a:srgbClr val="FFFFFF"/>
                </a:solidFill>
                <a:latin typeface="Canva Sans Bold"/>
              </a:rPr>
              <a:t>Main Components</a:t>
            </a:r>
          </a:p>
          <a:p>
            <a:pPr>
              <a:lnSpc>
                <a:spcPts val="2045"/>
              </a:lnSpc>
            </a:pPr>
          </a:p>
          <a:p>
            <a:pPr>
              <a:lnSpc>
                <a:spcPts val="4060"/>
              </a:lnSpc>
            </a:pPr>
            <a:r>
              <a:rPr lang="en-US" sz="3147">
                <a:solidFill>
                  <a:srgbClr val="FFFFFF"/>
                </a:solidFill>
                <a:latin typeface="Canva Sans"/>
              </a:rPr>
              <a:t>1.OLED Mount</a:t>
            </a:r>
          </a:p>
          <a:p>
            <a:pPr>
              <a:lnSpc>
                <a:spcPts val="4060"/>
              </a:lnSpc>
            </a:pPr>
            <a:r>
              <a:rPr lang="en-US" sz="3147">
                <a:solidFill>
                  <a:srgbClr val="FFFFFF"/>
                </a:solidFill>
                <a:latin typeface="Canva Sans"/>
              </a:rPr>
              <a:t>2.9-Pin Expansion</a:t>
            </a:r>
          </a:p>
          <a:p>
            <a:pPr>
              <a:lnSpc>
                <a:spcPts val="4060"/>
              </a:lnSpc>
            </a:pPr>
            <a:r>
              <a:rPr lang="en-US" sz="3147">
                <a:solidFill>
                  <a:srgbClr val="FFFFFF"/>
                </a:solidFill>
                <a:latin typeface="Canva Sans"/>
              </a:rPr>
              <a:t>3.Microcontroller (Esp-12F/E)</a:t>
            </a:r>
          </a:p>
          <a:p>
            <a:pPr>
              <a:lnSpc>
                <a:spcPts val="4060"/>
              </a:lnSpc>
            </a:pPr>
            <a:r>
              <a:rPr lang="en-US" sz="3147">
                <a:solidFill>
                  <a:srgbClr val="FFFFFF"/>
                </a:solidFill>
                <a:latin typeface="Canva Sans"/>
              </a:rPr>
              <a:t>4.USB-C Port</a:t>
            </a:r>
          </a:p>
          <a:p>
            <a:pPr>
              <a:lnSpc>
                <a:spcPts val="4060"/>
              </a:lnSpc>
            </a:pPr>
            <a:r>
              <a:rPr lang="en-US" sz="3147">
                <a:solidFill>
                  <a:srgbClr val="FFFFFF"/>
                </a:solidFill>
                <a:latin typeface="Canva Sans"/>
              </a:rPr>
              <a:t>5.Built-In Flash Button</a:t>
            </a:r>
          </a:p>
          <a:p>
            <a:pPr>
              <a:lnSpc>
                <a:spcPts val="4060"/>
              </a:lnSpc>
            </a:pPr>
            <a:r>
              <a:rPr lang="en-US" sz="3147">
                <a:solidFill>
                  <a:srgbClr val="FFFFFF"/>
                </a:solidFill>
                <a:latin typeface="Canva Sans"/>
              </a:rPr>
              <a:t>6.Dedicated Reset Button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99763" y="4712491"/>
            <a:ext cx="39589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0042" y="1504638"/>
            <a:ext cx="25057491" cy="10698154"/>
            <a:chOff x="0" y="0"/>
            <a:chExt cx="6599504" cy="28176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99504" cy="2817621"/>
            </a:xfrm>
            <a:custGeom>
              <a:avLst/>
              <a:gdLst/>
              <a:ahLst/>
              <a:cxnLst/>
              <a:rect r="r" b="b" t="t" l="l"/>
              <a:pathLst>
                <a:path h="2817621" w="6599504">
                  <a:moveTo>
                    <a:pt x="0" y="0"/>
                  </a:moveTo>
                  <a:lnTo>
                    <a:pt x="6599504" y="0"/>
                  </a:lnTo>
                  <a:lnTo>
                    <a:pt x="6599504" y="2817621"/>
                  </a:lnTo>
                  <a:lnTo>
                    <a:pt x="0" y="281762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79978">
            <a:off x="9320301" y="2962766"/>
            <a:ext cx="8782653" cy="7256399"/>
          </a:xfrm>
          <a:custGeom>
            <a:avLst/>
            <a:gdLst/>
            <a:ahLst/>
            <a:cxnLst/>
            <a:rect r="r" b="b" t="t" l="l"/>
            <a:pathLst>
              <a:path h="7256399" w="8782653">
                <a:moveTo>
                  <a:pt x="0" y="0"/>
                </a:moveTo>
                <a:lnTo>
                  <a:pt x="8782653" y="0"/>
                </a:lnTo>
                <a:lnTo>
                  <a:pt x="8782653" y="7256399"/>
                </a:lnTo>
                <a:lnTo>
                  <a:pt x="0" y="725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04879" y="1734056"/>
            <a:ext cx="5813497" cy="1081816"/>
            <a:chOff x="0" y="0"/>
            <a:chExt cx="1531127" cy="2849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1127" cy="284923"/>
            </a:xfrm>
            <a:custGeom>
              <a:avLst/>
              <a:gdLst/>
              <a:ahLst/>
              <a:cxnLst/>
              <a:rect r="r" b="b" t="t" l="l"/>
              <a:pathLst>
                <a:path h="284923" w="1531127">
                  <a:moveTo>
                    <a:pt x="67917" y="0"/>
                  </a:moveTo>
                  <a:lnTo>
                    <a:pt x="1463209" y="0"/>
                  </a:lnTo>
                  <a:cubicBezTo>
                    <a:pt x="1481222" y="0"/>
                    <a:pt x="1498497" y="7156"/>
                    <a:pt x="1511234" y="19893"/>
                  </a:cubicBezTo>
                  <a:cubicBezTo>
                    <a:pt x="1523971" y="32630"/>
                    <a:pt x="1531127" y="49905"/>
                    <a:pt x="1531127" y="67917"/>
                  </a:cubicBezTo>
                  <a:lnTo>
                    <a:pt x="1531127" y="217005"/>
                  </a:lnTo>
                  <a:cubicBezTo>
                    <a:pt x="1531127" y="235018"/>
                    <a:pt x="1523971" y="252293"/>
                    <a:pt x="1511234" y="265030"/>
                  </a:cubicBezTo>
                  <a:cubicBezTo>
                    <a:pt x="1498497" y="277767"/>
                    <a:pt x="1481222" y="284923"/>
                    <a:pt x="1463209" y="284923"/>
                  </a:cubicBezTo>
                  <a:lnTo>
                    <a:pt x="67917" y="284923"/>
                  </a:lnTo>
                  <a:cubicBezTo>
                    <a:pt x="49905" y="284923"/>
                    <a:pt x="32630" y="277767"/>
                    <a:pt x="19893" y="265030"/>
                  </a:cubicBezTo>
                  <a:cubicBezTo>
                    <a:pt x="7156" y="252293"/>
                    <a:pt x="0" y="235018"/>
                    <a:pt x="0" y="217005"/>
                  </a:cubicBezTo>
                  <a:lnTo>
                    <a:pt x="0" y="67917"/>
                  </a:lnTo>
                  <a:cubicBezTo>
                    <a:pt x="0" y="49905"/>
                    <a:pt x="7156" y="32630"/>
                    <a:pt x="19893" y="19893"/>
                  </a:cubicBezTo>
                  <a:cubicBezTo>
                    <a:pt x="32630" y="7156"/>
                    <a:pt x="49905" y="0"/>
                    <a:pt x="67917" y="0"/>
                  </a:cubicBezTo>
                  <a:close/>
                </a:path>
              </a:pathLst>
            </a:custGeom>
            <a:solidFill>
              <a:srgbClr val="5AC0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Bold"/>
                </a:rPr>
                <a:t>GND - 5V - SCL - SDA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8684" y="1734056"/>
            <a:ext cx="7559675" cy="1081816"/>
            <a:chOff x="0" y="0"/>
            <a:chExt cx="1991025" cy="2849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1025" cy="284923"/>
            </a:xfrm>
            <a:custGeom>
              <a:avLst/>
              <a:gdLst/>
              <a:ahLst/>
              <a:cxnLst/>
              <a:rect r="r" b="b" t="t" l="l"/>
              <a:pathLst>
                <a:path h="284923" w="1991025">
                  <a:moveTo>
                    <a:pt x="52229" y="0"/>
                  </a:moveTo>
                  <a:lnTo>
                    <a:pt x="1938796" y="0"/>
                  </a:lnTo>
                  <a:cubicBezTo>
                    <a:pt x="1967642" y="0"/>
                    <a:pt x="1991025" y="23384"/>
                    <a:pt x="1991025" y="52229"/>
                  </a:cubicBezTo>
                  <a:lnTo>
                    <a:pt x="1991025" y="232693"/>
                  </a:lnTo>
                  <a:cubicBezTo>
                    <a:pt x="1991025" y="261539"/>
                    <a:pt x="1967642" y="284923"/>
                    <a:pt x="1938796" y="284923"/>
                  </a:cubicBezTo>
                  <a:lnTo>
                    <a:pt x="52229" y="284923"/>
                  </a:lnTo>
                  <a:cubicBezTo>
                    <a:pt x="23384" y="284923"/>
                    <a:pt x="0" y="261539"/>
                    <a:pt x="0" y="232693"/>
                  </a:cubicBezTo>
                  <a:lnTo>
                    <a:pt x="0" y="52229"/>
                  </a:lnTo>
                  <a:cubicBezTo>
                    <a:pt x="0" y="23384"/>
                    <a:pt x="23384" y="0"/>
                    <a:pt x="52229" y="0"/>
                  </a:cubicBezTo>
                  <a:close/>
                </a:path>
              </a:pathLst>
            </a:custGeom>
            <a:solidFill>
              <a:srgbClr val="5AC07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Bold"/>
                </a:rPr>
                <a:t>15 - 14 - 12 - 13 - TX - RX - 3V3 - 5V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98955" y="2939110"/>
            <a:ext cx="6139132" cy="6319190"/>
          </a:xfrm>
          <a:custGeom>
            <a:avLst/>
            <a:gdLst/>
            <a:ahLst/>
            <a:cxnLst/>
            <a:rect r="r" b="b" t="t" l="l"/>
            <a:pathLst>
              <a:path h="6319190" w="6139132">
                <a:moveTo>
                  <a:pt x="0" y="0"/>
                </a:moveTo>
                <a:lnTo>
                  <a:pt x="6139132" y="0"/>
                </a:lnTo>
                <a:lnTo>
                  <a:pt x="6139132" y="6319190"/>
                </a:lnTo>
                <a:lnTo>
                  <a:pt x="0" y="6319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9578" y="107256"/>
            <a:ext cx="6092078" cy="94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2"/>
              </a:lnSpc>
            </a:pPr>
            <a:r>
              <a:rPr lang="en-US" sz="6292">
                <a:solidFill>
                  <a:srgbClr val="F2F2F2"/>
                </a:solidFill>
                <a:latin typeface="Roboto Condensed Bold"/>
              </a:rPr>
              <a:t>BUCO PI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323" y="1010811"/>
            <a:ext cx="8700597" cy="35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2111">
                <a:solidFill>
                  <a:srgbClr val="F2F2F2"/>
                </a:solidFill>
                <a:latin typeface="Copperplate Gothic 32 BC"/>
              </a:rPr>
              <a:t>BATSTATEU CUSTOMIZABLE AND OPEN PLATFORM FOR IOT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42651" y="9344025"/>
            <a:ext cx="3651740" cy="355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4"/>
              </a:lnSpc>
              <a:spcBef>
                <a:spcPct val="0"/>
              </a:spcBef>
            </a:pPr>
            <a:r>
              <a:rPr lang="en-US" sz="2139">
                <a:solidFill>
                  <a:srgbClr val="F2F2F2"/>
                </a:solidFill>
                <a:latin typeface="Open Sans Bold"/>
              </a:rPr>
              <a:t>Table 1: Best Pins to Use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58704" y="263679"/>
            <a:ext cx="6092078" cy="94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62"/>
              </a:lnSpc>
            </a:pPr>
            <a:r>
              <a:rPr lang="en-US" sz="6292">
                <a:solidFill>
                  <a:srgbClr val="F2F2F2"/>
                </a:solidFill>
                <a:latin typeface="Roboto Condensed Bold"/>
              </a:rPr>
              <a:t>I/O Pins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0042" y="1504638"/>
            <a:ext cx="25057491" cy="10698154"/>
            <a:chOff x="0" y="0"/>
            <a:chExt cx="6599504" cy="28176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99504" cy="2817621"/>
            </a:xfrm>
            <a:custGeom>
              <a:avLst/>
              <a:gdLst/>
              <a:ahLst/>
              <a:cxnLst/>
              <a:rect r="r" b="b" t="t" l="l"/>
              <a:pathLst>
                <a:path h="2817621" w="6599504">
                  <a:moveTo>
                    <a:pt x="0" y="0"/>
                  </a:moveTo>
                  <a:lnTo>
                    <a:pt x="6599504" y="0"/>
                  </a:lnTo>
                  <a:lnTo>
                    <a:pt x="6599504" y="2817621"/>
                  </a:lnTo>
                  <a:lnTo>
                    <a:pt x="0" y="281762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9578" y="107256"/>
            <a:ext cx="6092078" cy="94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2"/>
              </a:lnSpc>
            </a:pPr>
            <a:r>
              <a:rPr lang="en-US" sz="6292">
                <a:solidFill>
                  <a:srgbClr val="F2F2F2"/>
                </a:solidFill>
                <a:latin typeface="Roboto Condensed Bold"/>
              </a:rPr>
              <a:t>BUCO PI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323" y="1010811"/>
            <a:ext cx="8700597" cy="35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2111">
                <a:solidFill>
                  <a:srgbClr val="AEFEFF"/>
                </a:solidFill>
                <a:latin typeface="Copperplate Gothic 32 BC"/>
              </a:rPr>
              <a:t>B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ATSTATE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U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C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USTOMIZABLE AND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O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PEN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P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LATFORM FOR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I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58704" y="263679"/>
            <a:ext cx="6092078" cy="94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62"/>
              </a:lnSpc>
            </a:pPr>
            <a:r>
              <a:rPr lang="en-US" sz="6292">
                <a:solidFill>
                  <a:srgbClr val="F2F2F2"/>
                </a:solidFill>
                <a:latin typeface="Roboto Condensed Bold"/>
              </a:rPr>
              <a:t>Basic Applications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14677" y="1979468"/>
            <a:ext cx="5330546" cy="7543820"/>
            <a:chOff x="0" y="0"/>
            <a:chExt cx="1403930" cy="19868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3930" cy="1986850"/>
            </a:xfrm>
            <a:custGeom>
              <a:avLst/>
              <a:gdLst/>
              <a:ahLst/>
              <a:cxnLst/>
              <a:rect r="r" b="b" t="t" l="l"/>
              <a:pathLst>
                <a:path h="1986850" w="1403930">
                  <a:moveTo>
                    <a:pt x="0" y="0"/>
                  </a:moveTo>
                  <a:lnTo>
                    <a:pt x="1403930" y="0"/>
                  </a:lnTo>
                  <a:lnTo>
                    <a:pt x="1403930" y="1986850"/>
                  </a:lnTo>
                  <a:lnTo>
                    <a:pt x="0" y="1986850"/>
                  </a:lnTo>
                  <a:close/>
                </a:path>
              </a:pathLst>
            </a:custGeom>
            <a:solidFill>
              <a:srgbClr val="5AC07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8623" y="1979468"/>
            <a:ext cx="5330546" cy="7543820"/>
            <a:chOff x="0" y="0"/>
            <a:chExt cx="1403930" cy="1986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03930" cy="1986850"/>
            </a:xfrm>
            <a:custGeom>
              <a:avLst/>
              <a:gdLst/>
              <a:ahLst/>
              <a:cxnLst/>
              <a:rect r="r" b="b" t="t" l="l"/>
              <a:pathLst>
                <a:path h="1986850" w="1403930">
                  <a:moveTo>
                    <a:pt x="0" y="0"/>
                  </a:moveTo>
                  <a:lnTo>
                    <a:pt x="1403930" y="0"/>
                  </a:lnTo>
                  <a:lnTo>
                    <a:pt x="1403930" y="1986850"/>
                  </a:lnTo>
                  <a:lnTo>
                    <a:pt x="0" y="1986850"/>
                  </a:lnTo>
                  <a:close/>
                </a:path>
              </a:pathLst>
            </a:custGeom>
            <a:solidFill>
              <a:srgbClr val="5AC07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42569" y="1979468"/>
            <a:ext cx="5330546" cy="7543820"/>
            <a:chOff x="0" y="0"/>
            <a:chExt cx="1403930" cy="1986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03930" cy="1986850"/>
            </a:xfrm>
            <a:custGeom>
              <a:avLst/>
              <a:gdLst/>
              <a:ahLst/>
              <a:cxnLst/>
              <a:rect r="r" b="b" t="t" l="l"/>
              <a:pathLst>
                <a:path h="1986850" w="1403930">
                  <a:moveTo>
                    <a:pt x="0" y="0"/>
                  </a:moveTo>
                  <a:lnTo>
                    <a:pt x="1403930" y="0"/>
                  </a:lnTo>
                  <a:lnTo>
                    <a:pt x="1403930" y="1986850"/>
                  </a:lnTo>
                  <a:lnTo>
                    <a:pt x="0" y="1986850"/>
                  </a:lnTo>
                  <a:close/>
                </a:path>
              </a:pathLst>
            </a:custGeom>
            <a:solidFill>
              <a:srgbClr val="5AC07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14314" y="2103080"/>
            <a:ext cx="4931271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Smart Home Applications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21223" y="2103080"/>
            <a:ext cx="4445347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Agri-Aqua Applications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5599" y="2103080"/>
            <a:ext cx="4224486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Robotics Applications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1507" y="3135662"/>
            <a:ext cx="4716885" cy="5242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6576" indent="-268288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Canva Sans"/>
              </a:rPr>
              <a:t>Control smart lights, switches, an</a:t>
            </a:r>
            <a:r>
              <a:rPr lang="en-US" sz="2485">
                <a:solidFill>
                  <a:srgbClr val="FFFFFF"/>
                </a:solidFill>
                <a:latin typeface="Canva Sans"/>
              </a:rPr>
              <a:t>d appliances remotely via Wi-Fi.</a:t>
            </a:r>
          </a:p>
          <a:p>
            <a:pPr marL="536576" indent="-268288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Canva Sans"/>
              </a:rPr>
              <a:t>Monitor and adjust your home's thermostat for optimal comfort and energy savings.</a:t>
            </a:r>
          </a:p>
          <a:p>
            <a:pPr marL="536576" indent="-268288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Canva Sans"/>
              </a:rPr>
              <a:t>Receive real-time alerts and notifications about security breaches, fire, or other emergencies.</a:t>
            </a:r>
          </a:p>
          <a:p>
            <a:pPr>
              <a:lnSpc>
                <a:spcPts val="347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785453" y="3135662"/>
            <a:ext cx="4716885" cy="5242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6576" indent="-268288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Canva Sans"/>
              </a:rPr>
              <a:t>Monitor soil moisture levels to ensure optimal irrigation for crops.</a:t>
            </a:r>
          </a:p>
          <a:p>
            <a:pPr marL="536576" indent="-268288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Canva Sans"/>
              </a:rPr>
              <a:t>Control water pumps and valves to manage aquaculture systems efficiently.</a:t>
            </a:r>
          </a:p>
          <a:p>
            <a:pPr marL="536576" indent="-268288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Canva Sans"/>
              </a:rPr>
              <a:t>Receive weather forecasts and real-time environmental data for informed decision-making.</a:t>
            </a:r>
          </a:p>
          <a:p>
            <a:pPr>
              <a:lnSpc>
                <a:spcPts val="347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649400" y="3135662"/>
            <a:ext cx="4716885" cy="5242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6576" indent="-268288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Canva Sans"/>
              </a:rPr>
              <a:t>Build robotic vehicles with motor control and obstacle avoidance capabilities.</a:t>
            </a:r>
          </a:p>
          <a:p>
            <a:pPr marL="536576" indent="-268288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Canva Sans"/>
              </a:rPr>
              <a:t>Utilize sensors and actuators for precise control and feedback.</a:t>
            </a:r>
          </a:p>
          <a:p>
            <a:pPr marL="536576" indent="-268288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Canva Sans"/>
              </a:rPr>
              <a:t>Establish communication with other devices and robots for collaborative tasks.</a:t>
            </a:r>
          </a:p>
          <a:p>
            <a:pPr>
              <a:lnSpc>
                <a:spcPts val="3479"/>
              </a:lnSpc>
            </a:pPr>
          </a:p>
          <a:p>
            <a:pPr>
              <a:lnSpc>
                <a:spcPts val="34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0042" y="1504638"/>
            <a:ext cx="25057491" cy="10698154"/>
            <a:chOff x="0" y="0"/>
            <a:chExt cx="6599504" cy="28176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99504" cy="2817621"/>
            </a:xfrm>
            <a:custGeom>
              <a:avLst/>
              <a:gdLst/>
              <a:ahLst/>
              <a:cxnLst/>
              <a:rect r="r" b="b" t="t" l="l"/>
              <a:pathLst>
                <a:path h="2817621" w="6599504">
                  <a:moveTo>
                    <a:pt x="0" y="0"/>
                  </a:moveTo>
                  <a:lnTo>
                    <a:pt x="6599504" y="0"/>
                  </a:lnTo>
                  <a:lnTo>
                    <a:pt x="6599504" y="2817621"/>
                  </a:lnTo>
                  <a:lnTo>
                    <a:pt x="0" y="281762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5033" y="4134081"/>
            <a:ext cx="6551179" cy="3685038"/>
          </a:xfrm>
          <a:custGeom>
            <a:avLst/>
            <a:gdLst/>
            <a:ahLst/>
            <a:cxnLst/>
            <a:rect r="r" b="b" t="t" l="l"/>
            <a:pathLst>
              <a:path h="3685038" w="6551179">
                <a:moveTo>
                  <a:pt x="0" y="0"/>
                </a:moveTo>
                <a:lnTo>
                  <a:pt x="6551178" y="0"/>
                </a:lnTo>
                <a:lnTo>
                  <a:pt x="6551178" y="3685038"/>
                </a:lnTo>
                <a:lnTo>
                  <a:pt x="0" y="368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9978">
            <a:off x="12147564" y="6289014"/>
            <a:ext cx="2838960" cy="2345604"/>
          </a:xfrm>
          <a:custGeom>
            <a:avLst/>
            <a:gdLst/>
            <a:ahLst/>
            <a:cxnLst/>
            <a:rect r="r" b="b" t="t" l="l"/>
            <a:pathLst>
              <a:path h="2345604" w="2838960">
                <a:moveTo>
                  <a:pt x="0" y="0"/>
                </a:moveTo>
                <a:lnTo>
                  <a:pt x="2838960" y="0"/>
                </a:lnTo>
                <a:lnTo>
                  <a:pt x="2838960" y="2345604"/>
                </a:lnTo>
                <a:lnTo>
                  <a:pt x="0" y="2345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44507" y="3505076"/>
            <a:ext cx="2806475" cy="1841047"/>
          </a:xfrm>
          <a:custGeom>
            <a:avLst/>
            <a:gdLst/>
            <a:ahLst/>
            <a:cxnLst/>
            <a:rect r="r" b="b" t="t" l="l"/>
            <a:pathLst>
              <a:path h="1841047" w="2806475">
                <a:moveTo>
                  <a:pt x="0" y="0"/>
                </a:moveTo>
                <a:lnTo>
                  <a:pt x="2806474" y="0"/>
                </a:lnTo>
                <a:lnTo>
                  <a:pt x="2806474" y="1841048"/>
                </a:lnTo>
                <a:lnTo>
                  <a:pt x="0" y="1841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3265" y="4924601"/>
            <a:ext cx="2530878" cy="1473382"/>
          </a:xfrm>
          <a:custGeom>
            <a:avLst/>
            <a:gdLst/>
            <a:ahLst/>
            <a:cxnLst/>
            <a:rect r="r" b="b" t="t" l="l"/>
            <a:pathLst>
              <a:path h="1473382" w="2530878">
                <a:moveTo>
                  <a:pt x="0" y="0"/>
                </a:moveTo>
                <a:lnTo>
                  <a:pt x="2530877" y="0"/>
                </a:lnTo>
                <a:lnTo>
                  <a:pt x="2530877" y="1473381"/>
                </a:lnTo>
                <a:lnTo>
                  <a:pt x="0" y="147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383" r="0" b="-323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31266" y="5143500"/>
            <a:ext cx="2441537" cy="2145680"/>
          </a:xfrm>
          <a:custGeom>
            <a:avLst/>
            <a:gdLst/>
            <a:ahLst/>
            <a:cxnLst/>
            <a:rect r="r" b="b" t="t" l="l"/>
            <a:pathLst>
              <a:path h="2145680" w="2441537">
                <a:moveTo>
                  <a:pt x="0" y="0"/>
                </a:moveTo>
                <a:lnTo>
                  <a:pt x="2441537" y="0"/>
                </a:lnTo>
                <a:lnTo>
                  <a:pt x="2441537" y="2145680"/>
                </a:lnTo>
                <a:lnTo>
                  <a:pt x="0" y="2145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9578" y="107256"/>
            <a:ext cx="6092078" cy="94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2"/>
              </a:lnSpc>
            </a:pPr>
            <a:r>
              <a:rPr lang="en-US" sz="6292">
                <a:solidFill>
                  <a:srgbClr val="F2F2F2"/>
                </a:solidFill>
                <a:latin typeface="Roboto Condensed Bold"/>
              </a:rPr>
              <a:t>BUCO 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323" y="1010811"/>
            <a:ext cx="8700597" cy="35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2111">
                <a:solidFill>
                  <a:srgbClr val="AEFEFF"/>
                </a:solidFill>
                <a:latin typeface="Copperplate Gothic 32 BC"/>
              </a:rPr>
              <a:t>B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ATSTATE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U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C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USTOMIZABLE AND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O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PEN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P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LATFORM FOR </a:t>
            </a:r>
            <a:r>
              <a:rPr lang="en-US" sz="2111">
                <a:solidFill>
                  <a:srgbClr val="AEFEFF"/>
                </a:solidFill>
                <a:latin typeface="Copperplate Gothic 32 BC"/>
              </a:rPr>
              <a:t>I</a:t>
            </a:r>
            <a:r>
              <a:rPr lang="en-US" sz="2111">
                <a:solidFill>
                  <a:srgbClr val="C1FF72"/>
                </a:solidFill>
                <a:latin typeface="Copperplate Gothic 32 BC"/>
              </a:rPr>
              <a:t>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3701" y="345231"/>
            <a:ext cx="8741772" cy="70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90"/>
              </a:lnSpc>
            </a:pPr>
            <a:r>
              <a:rPr lang="en-US" sz="4692">
                <a:solidFill>
                  <a:srgbClr val="F2F2F2"/>
                </a:solidFill>
                <a:latin typeface="Roboto Condensed Bold"/>
              </a:rPr>
              <a:t>Software &amp; Hardware requirements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23873" y="2183073"/>
            <a:ext cx="5813497" cy="816847"/>
            <a:chOff x="0" y="0"/>
            <a:chExt cx="1531127" cy="2151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1127" cy="215137"/>
            </a:xfrm>
            <a:custGeom>
              <a:avLst/>
              <a:gdLst/>
              <a:ahLst/>
              <a:cxnLst/>
              <a:rect r="r" b="b" t="t" l="l"/>
              <a:pathLst>
                <a:path h="215137" w="1531127">
                  <a:moveTo>
                    <a:pt x="67917" y="0"/>
                  </a:moveTo>
                  <a:lnTo>
                    <a:pt x="1463209" y="0"/>
                  </a:lnTo>
                  <a:cubicBezTo>
                    <a:pt x="1481222" y="0"/>
                    <a:pt x="1498497" y="7156"/>
                    <a:pt x="1511234" y="19893"/>
                  </a:cubicBezTo>
                  <a:cubicBezTo>
                    <a:pt x="1523971" y="32630"/>
                    <a:pt x="1531127" y="49905"/>
                    <a:pt x="1531127" y="67917"/>
                  </a:cubicBezTo>
                  <a:lnTo>
                    <a:pt x="1531127" y="147219"/>
                  </a:lnTo>
                  <a:cubicBezTo>
                    <a:pt x="1531127" y="165232"/>
                    <a:pt x="1523971" y="182507"/>
                    <a:pt x="1511234" y="195244"/>
                  </a:cubicBezTo>
                  <a:cubicBezTo>
                    <a:pt x="1498497" y="207981"/>
                    <a:pt x="1481222" y="215137"/>
                    <a:pt x="1463209" y="215137"/>
                  </a:cubicBezTo>
                  <a:lnTo>
                    <a:pt x="67917" y="215137"/>
                  </a:lnTo>
                  <a:cubicBezTo>
                    <a:pt x="49905" y="215137"/>
                    <a:pt x="32630" y="207981"/>
                    <a:pt x="19893" y="195244"/>
                  </a:cubicBezTo>
                  <a:cubicBezTo>
                    <a:pt x="7156" y="182507"/>
                    <a:pt x="0" y="165232"/>
                    <a:pt x="0" y="147219"/>
                  </a:cubicBezTo>
                  <a:lnTo>
                    <a:pt x="0" y="67917"/>
                  </a:lnTo>
                  <a:cubicBezTo>
                    <a:pt x="0" y="49905"/>
                    <a:pt x="7156" y="32630"/>
                    <a:pt x="19893" y="19893"/>
                  </a:cubicBezTo>
                  <a:cubicBezTo>
                    <a:pt x="32630" y="7156"/>
                    <a:pt x="49905" y="0"/>
                    <a:pt x="67917" y="0"/>
                  </a:cubicBezTo>
                  <a:close/>
                </a:path>
              </a:pathLst>
            </a:custGeom>
            <a:solidFill>
              <a:srgbClr val="5AC07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Bold"/>
                </a:rPr>
                <a:t>Software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40995" y="2183073"/>
            <a:ext cx="5813497" cy="816847"/>
            <a:chOff x="0" y="0"/>
            <a:chExt cx="1531127" cy="2151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1127" cy="215137"/>
            </a:xfrm>
            <a:custGeom>
              <a:avLst/>
              <a:gdLst/>
              <a:ahLst/>
              <a:cxnLst/>
              <a:rect r="r" b="b" t="t" l="l"/>
              <a:pathLst>
                <a:path h="215137" w="1531127">
                  <a:moveTo>
                    <a:pt x="67917" y="0"/>
                  </a:moveTo>
                  <a:lnTo>
                    <a:pt x="1463209" y="0"/>
                  </a:lnTo>
                  <a:cubicBezTo>
                    <a:pt x="1481222" y="0"/>
                    <a:pt x="1498497" y="7156"/>
                    <a:pt x="1511234" y="19893"/>
                  </a:cubicBezTo>
                  <a:cubicBezTo>
                    <a:pt x="1523971" y="32630"/>
                    <a:pt x="1531127" y="49905"/>
                    <a:pt x="1531127" y="67917"/>
                  </a:cubicBezTo>
                  <a:lnTo>
                    <a:pt x="1531127" y="147219"/>
                  </a:lnTo>
                  <a:cubicBezTo>
                    <a:pt x="1531127" y="165232"/>
                    <a:pt x="1523971" y="182507"/>
                    <a:pt x="1511234" y="195244"/>
                  </a:cubicBezTo>
                  <a:cubicBezTo>
                    <a:pt x="1498497" y="207981"/>
                    <a:pt x="1481222" y="215137"/>
                    <a:pt x="1463209" y="215137"/>
                  </a:cubicBezTo>
                  <a:lnTo>
                    <a:pt x="67917" y="215137"/>
                  </a:lnTo>
                  <a:cubicBezTo>
                    <a:pt x="49905" y="215137"/>
                    <a:pt x="32630" y="207981"/>
                    <a:pt x="19893" y="195244"/>
                  </a:cubicBezTo>
                  <a:cubicBezTo>
                    <a:pt x="7156" y="182507"/>
                    <a:pt x="0" y="165232"/>
                    <a:pt x="0" y="147219"/>
                  </a:cubicBezTo>
                  <a:lnTo>
                    <a:pt x="0" y="67917"/>
                  </a:lnTo>
                  <a:cubicBezTo>
                    <a:pt x="0" y="49905"/>
                    <a:pt x="7156" y="32630"/>
                    <a:pt x="19893" y="19893"/>
                  </a:cubicBezTo>
                  <a:cubicBezTo>
                    <a:pt x="32630" y="7156"/>
                    <a:pt x="49905" y="0"/>
                    <a:pt x="67917" y="0"/>
                  </a:cubicBezTo>
                  <a:close/>
                </a:path>
              </a:pathLst>
            </a:custGeom>
            <a:solidFill>
              <a:srgbClr val="5AC07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Bold"/>
                </a:rPr>
                <a:t>Hardware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DAFwQojxMyQ</dc:identifier>
  <dcterms:modified xsi:type="dcterms:W3CDTF">2011-08-01T06:04:30Z</dcterms:modified>
  <cp:revision>1</cp:revision>
  <dc:title>BELTRAN, BUCO PI</dc:title>
</cp:coreProperties>
</file>